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60" r:id="rId4"/>
    <p:sldId id="259" r:id="rId5"/>
    <p:sldId id="261" r:id="rId6"/>
    <p:sldId id="268" r:id="rId7"/>
    <p:sldId id="269" r:id="rId8"/>
    <p:sldId id="262" r:id="rId9"/>
    <p:sldId id="271" r:id="rId10"/>
    <p:sldId id="270" r:id="rId11"/>
    <p:sldId id="263" r:id="rId12"/>
    <p:sldId id="264" r:id="rId13"/>
    <p:sldId id="272" r:id="rId14"/>
    <p:sldId id="265" r:id="rId15"/>
    <p:sldId id="266" r:id="rId16"/>
    <p:sldId id="273" r:id="rId17"/>
    <p:sldId id="267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CA53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CBD36D-83A1-4C89-8608-B186841E471F}" type="datetimeFigureOut">
              <a:rPr lang="it-IT" smtClean="0"/>
              <a:pPr/>
              <a:t>31/03/2010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F5E64A-8E40-4899-B321-00B74A1CA3E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enome.com/directory/index.php?parentID=007.063.007&amp;desc=07-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proofreadi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3357562"/>
            <a:ext cx="4572064" cy="3500438"/>
          </a:xfrm>
        </p:spPr>
      </p:pic>
      <p:pic>
        <p:nvPicPr>
          <p:cNvPr id="7" name="Immagine 6" descr="Evalu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0"/>
            <a:ext cx="3071834" cy="3817586"/>
          </a:xfrm>
          <a:prstGeom prst="rect">
            <a:avLst/>
          </a:prstGeom>
        </p:spPr>
      </p:pic>
      <p:pic>
        <p:nvPicPr>
          <p:cNvPr id="9" name="Immagine 8" descr="writingpromotedesignbi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0" y="3143248"/>
            <a:ext cx="4286250" cy="3714752"/>
          </a:xfrm>
          <a:prstGeom prst="rect">
            <a:avLst/>
          </a:prstGeom>
        </p:spPr>
      </p:pic>
      <p:pic>
        <p:nvPicPr>
          <p:cNvPr id="5" name="Immagine 4" descr="18-proofreading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3272" y="0"/>
            <a:ext cx="5030728" cy="3357562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000100" y="2857496"/>
            <a:ext cx="8143900" cy="1754326"/>
          </a:xfrm>
          <a:prstGeom prst="rect">
            <a:avLst/>
          </a:prstGeom>
          <a:gradFill>
            <a:gsLst>
              <a:gs pos="13000">
                <a:schemeClr val="tx1">
                  <a:lumMod val="85000"/>
                  <a:lumOff val="1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600" b="1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Chapter 7</a:t>
            </a:r>
          </a:p>
          <a:p>
            <a:pPr algn="ctr"/>
            <a:r>
              <a:rPr lang="it-IT" sz="3600" b="1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Writing Process Phase 3:</a:t>
            </a:r>
          </a:p>
          <a:p>
            <a:pPr algn="ctr"/>
            <a:r>
              <a:rPr lang="it-IT" sz="3600" b="1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Revise, Proofread, Evaluate</a:t>
            </a:r>
            <a:endParaRPr lang="it-IT" sz="3600" b="1" spc="50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golo ripiegato 6"/>
          <p:cNvSpPr/>
          <p:nvPr/>
        </p:nvSpPr>
        <p:spPr>
          <a:xfrm>
            <a:off x="1500166" y="2285992"/>
            <a:ext cx="7000924" cy="3286148"/>
          </a:xfrm>
          <a:prstGeom prst="foldedCorner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angle 3"/>
          <p:cNvSpPr/>
          <p:nvPr/>
        </p:nvSpPr>
        <p:spPr>
          <a:xfrm>
            <a:off x="1643042" y="2357430"/>
            <a:ext cx="67866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</a:t>
            </a:r>
            <a:r>
              <a:rPr lang="it-IT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parallelism, headings and bullet </a:t>
            </a:r>
            <a:r>
              <a:rPr lang="it-IT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lists</a:t>
            </a:r>
            <a:r>
              <a:rPr lang="it-IT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</a:t>
            </a:r>
            <a:r>
              <a:rPr lang="it-IT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highlight</a:t>
            </a:r>
            <a:r>
              <a:rPr lang="it-IT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ideas.</a:t>
            </a:r>
          </a:p>
          <a:p>
            <a:endParaRPr lang="it-IT" sz="32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</a:t>
            </a:r>
            <a:r>
              <a:rPr lang="it-IT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CAPITALIZED LETTERS, </a:t>
            </a:r>
            <a:r>
              <a:rPr lang="it-IT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bold, </a:t>
            </a:r>
            <a:r>
              <a:rPr lang="it-IT" sz="32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italics </a:t>
            </a:r>
            <a:r>
              <a:rPr lang="it-IT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it-IT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blank</a:t>
            </a:r>
            <a:r>
              <a:rPr lang="it-IT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spaces to </a:t>
            </a:r>
            <a:r>
              <a:rPr lang="it-IT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improve</a:t>
            </a:r>
            <a:r>
              <a:rPr lang="it-IT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readability</a:t>
            </a:r>
            <a:r>
              <a:rPr lang="it-IT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 useBgFill="1"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500430" y="274638"/>
            <a:ext cx="3143272" cy="1011222"/>
          </a:xfrm>
          <a:ln w="57150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Other Revising Tips</a:t>
            </a:r>
            <a:endParaRPr lang="it-IT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Ovale 4"/>
          <p:cNvSpPr/>
          <p:nvPr/>
        </p:nvSpPr>
        <p:spPr>
          <a:xfrm>
            <a:off x="1142976" y="4357694"/>
            <a:ext cx="7858180" cy="1785950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4" name="Ovale 3"/>
          <p:cNvSpPr/>
          <p:nvPr/>
        </p:nvSpPr>
        <p:spPr>
          <a:xfrm>
            <a:off x="1214414" y="2071678"/>
            <a:ext cx="7643866" cy="1785950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2857488" y="285728"/>
            <a:ext cx="4214842" cy="1143000"/>
          </a:xfrm>
          <a:ln w="5715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Proofreading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143404"/>
          </a:xfrm>
        </p:spPr>
        <p:txBody>
          <a:bodyPr>
            <a:normAutofit fontScale="92500" lnSpcReduction="10000"/>
          </a:bodyPr>
          <a:lstStyle/>
          <a:p>
            <a:endParaRPr lang="it-IT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Proofread after you’ve completed the </a:t>
            </a:r>
          </a:p>
          <a:p>
            <a:pPr>
              <a:buNone/>
            </a:pPr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first draft</a:t>
            </a:r>
            <a:r>
              <a:rPr lang="it-IT" sz="3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it-IT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it-IT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t-IT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Put yourself in a “find the errors mindset” and read slowly.</a:t>
            </a:r>
            <a:endParaRPr lang="it-IT" dirty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ttangolo 5"/>
          <p:cNvSpPr/>
          <p:nvPr/>
        </p:nvSpPr>
        <p:spPr>
          <a:xfrm>
            <a:off x="1214414" y="4429132"/>
            <a:ext cx="7715304" cy="171451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4" name="Scheda 3"/>
          <p:cNvSpPr/>
          <p:nvPr/>
        </p:nvSpPr>
        <p:spPr>
          <a:xfrm>
            <a:off x="1214414" y="2214554"/>
            <a:ext cx="7715304" cy="1857388"/>
          </a:xfrm>
          <a:prstGeom prst="flowChartPunchedCard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4143404" cy="1143000"/>
          </a:xfrm>
          <a:ln w="5715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Proofreading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500306"/>
            <a:ext cx="7708392" cy="3748094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Check for spelling, grammar, punctuation, </a:t>
            </a:r>
            <a:r>
              <a:rPr lang="it-IT" sz="28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names</a:t>
            </a:r>
            <a:r>
              <a:rPr lang="it-IT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numbers and format.</a:t>
            </a:r>
          </a:p>
          <a:p>
            <a:endParaRPr lang="it-IT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it-IT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sz="28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Finally</a:t>
            </a:r>
            <a:r>
              <a:rPr lang="it-IT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read the document once more.</a:t>
            </a:r>
          </a:p>
          <a:p>
            <a:pPr>
              <a:buNone/>
            </a:pPr>
            <a:r>
              <a:rPr lang="it-IT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it-IT" sz="28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</a:t>
            </a:r>
            <a:r>
              <a:rPr lang="it-IT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possible</a:t>
            </a:r>
            <a:r>
              <a:rPr lang="it-IT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find a friend to proofread.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Fumetto 2 3"/>
          <p:cNvSpPr/>
          <p:nvPr/>
        </p:nvSpPr>
        <p:spPr>
          <a:xfrm>
            <a:off x="1214414" y="2928934"/>
            <a:ext cx="7786742" cy="128588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5357850" cy="1143000"/>
          </a:xfrm>
          <a:ln w="60325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Evaluating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435608" y="3071810"/>
            <a:ext cx="7498080" cy="3819532"/>
          </a:xfrm>
        </p:spPr>
        <p:txBody>
          <a:bodyPr/>
          <a:lstStyle/>
          <a:p>
            <a:pPr marL="870966" lvl="1" indent="-514350">
              <a:buNone/>
            </a:pP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revising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proofreading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’s </a:t>
            </a: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evaluate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your message.</a:t>
            </a:r>
          </a:p>
          <a:p>
            <a:pPr lvl="1"/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Fumetto 2 3"/>
          <p:cNvSpPr/>
          <p:nvPr/>
        </p:nvSpPr>
        <p:spPr>
          <a:xfrm>
            <a:off x="1214414" y="2357430"/>
            <a:ext cx="7786742" cy="385765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5357850" cy="1143000"/>
          </a:xfrm>
          <a:ln w="60325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Evaluating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57290" y="2357430"/>
            <a:ext cx="7498080" cy="3819532"/>
          </a:xfrm>
        </p:spPr>
        <p:txBody>
          <a:bodyPr/>
          <a:lstStyle/>
          <a:p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Ask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yourself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870966" lvl="1" indent="-514350">
              <a:buFont typeface="+mj-lt"/>
              <a:buAutoNum type="arabicPeriod"/>
            </a:pP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successful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will this message be?  </a:t>
            </a:r>
          </a:p>
          <a:p>
            <a:pPr marL="870966" lvl="1" indent="-51435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Does it say what I want </a:t>
            </a: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say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870966" lvl="1" indent="-514350">
              <a:buFont typeface="+mj-lt"/>
              <a:buAutoNum type="arabicPeriod"/>
            </a:pP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</a:t>
            </a: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achieve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my purpose?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Does my message contain credible evidence?</a:t>
            </a:r>
            <a:endParaRPr lang="it-IT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966" lvl="1" indent="-514350">
              <a:buFont typeface="+mj-lt"/>
              <a:buAutoNum type="arabicPeriod"/>
            </a:pPr>
            <a:endParaRPr lang="it-IT" dirty="0" smtClean="0">
              <a:solidFill>
                <a:schemeClr val="tx2"/>
              </a:solidFill>
            </a:endParaRPr>
          </a:p>
          <a:p>
            <a:pPr lvl="1"/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ttangolo 3"/>
          <p:cNvSpPr/>
          <p:nvPr/>
        </p:nvSpPr>
        <p:spPr>
          <a:xfrm>
            <a:off x="2285984" y="2285992"/>
            <a:ext cx="550072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5" name="Rettangolo 4"/>
          <p:cNvSpPr/>
          <p:nvPr/>
        </p:nvSpPr>
        <p:spPr>
          <a:xfrm>
            <a:off x="1428728" y="4572008"/>
            <a:ext cx="7572428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43306" y="274638"/>
            <a:ext cx="3143272" cy="1143000"/>
          </a:xfrm>
          <a:ln w="5715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Feedback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752608"/>
            <a:ext cx="7500990" cy="4462474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Feedback is the best way to </a:t>
            </a:r>
          </a:p>
          <a:p>
            <a:pPr algn="ctr">
              <a:buNone/>
            </a:pP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evaluate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your writing.</a:t>
            </a:r>
          </a:p>
          <a:p>
            <a:pPr>
              <a:buNone/>
            </a:pP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it-IT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Feedback will allow you to improve your communication </a:t>
            </a: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skills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thanks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the </a:t>
            </a:r>
            <a:r>
              <a:rPr lang="it-IT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receiver</a:t>
            </a:r>
            <a:r>
              <a:rPr lang="it-IT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’s comments.</a:t>
            </a:r>
          </a:p>
          <a:p>
            <a:endParaRPr lang="it-IT" dirty="0" smtClean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tardo 6"/>
          <p:cNvSpPr/>
          <p:nvPr/>
        </p:nvSpPr>
        <p:spPr>
          <a:xfrm>
            <a:off x="1500166" y="2357430"/>
            <a:ext cx="7429552" cy="2643206"/>
          </a:xfrm>
          <a:prstGeom prst="flowChartDelay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500430" y="428604"/>
            <a:ext cx="3429024" cy="10001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Bibliography</a:t>
            </a:r>
            <a:endParaRPr lang="en-CA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714620"/>
            <a:ext cx="7498080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8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Mary Ellen </a:t>
            </a:r>
            <a:r>
              <a:rPr lang="en-CA" sz="2800" dirty="0" err="1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Guffey</a:t>
            </a:r>
            <a:r>
              <a:rPr lang="en-CA" sz="28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Kathleen Rhodes, Patricia </a:t>
            </a:r>
            <a:r>
              <a:rPr lang="en-CA" sz="2800" dirty="0" err="1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Rogin</a:t>
            </a:r>
            <a:r>
              <a:rPr lang="en-CA" sz="28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CA" sz="2800" i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Business Communications: Process and Product</a:t>
            </a:r>
            <a:r>
              <a:rPr lang="en-CA" sz="28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United States. Nelson Education. 2010</a:t>
            </a:r>
            <a:endParaRPr lang="en-CA" sz="28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285728"/>
            <a:ext cx="53515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Additional Resources</a:t>
            </a:r>
          </a:p>
        </p:txBody>
      </p:sp>
      <p:sp>
        <p:nvSpPr>
          <p:cNvPr id="5" name="Ritaglia e arrotonda singolo angolo rettangolo 4"/>
          <p:cNvSpPr/>
          <p:nvPr/>
        </p:nvSpPr>
        <p:spPr>
          <a:xfrm>
            <a:off x="1357290" y="1785926"/>
            <a:ext cx="7643866" cy="3286148"/>
          </a:xfrm>
          <a:prstGeom prst="snipRound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additional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information </a:t>
            </a: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about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the Business </a:t>
            </a: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Writing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Process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go </a:t>
            </a:r>
            <a:r>
              <a:rPr lang="it-IT" sz="32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algn="ctr"/>
            <a:endParaRPr lang="it-IT" sz="32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it-IT" sz="3200" u="sng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http://www.zenome.com/directory/</a:t>
            </a:r>
            <a:r>
              <a:rPr lang="it-IT" sz="3200" u="sng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index.php</a:t>
            </a:r>
            <a:r>
              <a:rPr lang="it-IT" sz="3200" u="sng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?parentID=007.063.007&amp;desc=07-</a:t>
            </a:r>
            <a:endParaRPr lang="it-IT" sz="3200" u="sng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ttangolo 5"/>
          <p:cNvSpPr/>
          <p:nvPr/>
        </p:nvSpPr>
        <p:spPr>
          <a:xfrm>
            <a:off x="2428860" y="285728"/>
            <a:ext cx="535785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Revising, Proofreading, Evaluating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 useBgFill="1">
        <p:nvSpPr>
          <p:cNvPr id="8" name="Pergamena 1 7"/>
          <p:cNvSpPr/>
          <p:nvPr/>
        </p:nvSpPr>
        <p:spPr>
          <a:xfrm>
            <a:off x="1285852" y="3571876"/>
            <a:ext cx="7572428" cy="285752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1643042" y="1857364"/>
            <a:ext cx="628654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71604" y="1857364"/>
            <a:ext cx="7358082" cy="4800600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These are the </a:t>
            </a:r>
            <a:r>
              <a:rPr lang="it-IT" sz="2800" dirty="0" err="1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final</a:t>
            </a:r>
            <a:r>
              <a:rPr lang="it-IT" sz="28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steps</a:t>
            </a:r>
            <a:r>
              <a:rPr lang="it-IT" sz="28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 </a:t>
            </a:r>
          </a:p>
          <a:p>
            <a:pPr>
              <a:buNone/>
            </a:pPr>
            <a:r>
              <a:rPr lang="it-IT" sz="28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the 3x3 writing process.</a:t>
            </a:r>
          </a:p>
          <a:p>
            <a:endParaRPr lang="it-IT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endParaRPr lang="it-IT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it-IT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3x3 </a:t>
            </a:r>
            <a:r>
              <a:rPr lang="it-IT" dirty="0" err="1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writing</a:t>
            </a:r>
            <a:r>
              <a:rPr lang="it-IT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process</a:t>
            </a:r>
            <a:endParaRPr lang="it-IT" dirty="0" smtClean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it-IT" sz="8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it-IT" sz="2800" dirty="0" err="1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Step</a:t>
            </a:r>
            <a:r>
              <a:rPr lang="it-IT" sz="28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1: Analyze, Anticipate, </a:t>
            </a:r>
            <a:r>
              <a:rPr lang="it-IT" sz="2800" dirty="0" err="1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Adapt</a:t>
            </a:r>
            <a:endParaRPr lang="it-IT" sz="1100" dirty="0" smtClean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t-IT" sz="2800" dirty="0" err="1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Step</a:t>
            </a:r>
            <a:r>
              <a:rPr lang="it-IT" sz="28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2: Research, Organize, Compose</a:t>
            </a:r>
          </a:p>
          <a:p>
            <a:pPr>
              <a:buNone/>
            </a:pPr>
            <a:r>
              <a:rPr lang="it-IT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Step</a:t>
            </a:r>
            <a:r>
              <a:rPr lang="it-IT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3: </a:t>
            </a:r>
            <a:r>
              <a:rPr lang="it-IT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Revise</a:t>
            </a:r>
            <a:r>
              <a:rPr lang="it-IT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it-IT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Proofread</a:t>
            </a:r>
            <a:r>
              <a:rPr lang="it-IT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it-IT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Evaluate</a:t>
            </a:r>
            <a:endParaRPr lang="it-IT" sz="2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43306" y="285728"/>
            <a:ext cx="2714644" cy="1060472"/>
          </a:xfrm>
          <a:ln w="60325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Revising 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 useBgFill="1">
        <p:nvSpPr>
          <p:cNvPr id="4" name="Elaborazione alternativa 3"/>
          <p:cNvSpPr/>
          <p:nvPr/>
        </p:nvSpPr>
        <p:spPr>
          <a:xfrm>
            <a:off x="2714612" y="4000504"/>
            <a:ext cx="4714908" cy="271464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214678" y="4214818"/>
            <a:ext cx="37862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Concentrate on: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Message clarity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Conciseness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Vigour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Readability</a:t>
            </a:r>
            <a:endParaRPr lang="it-IT" sz="2800" dirty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 useBgFill="1">
        <p:nvSpPr>
          <p:cNvPr id="8" name="Callout con freccia in giù 7"/>
          <p:cNvSpPr/>
          <p:nvPr/>
        </p:nvSpPr>
        <p:spPr>
          <a:xfrm>
            <a:off x="1500166" y="1643050"/>
            <a:ext cx="7072362" cy="214314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43042" y="1857364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Revising is: Improving the content and sentence structure of your message.</a:t>
            </a:r>
            <a:endParaRPr lang="it-IT" sz="2800" dirty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00430" y="500042"/>
            <a:ext cx="3214710" cy="754053"/>
          </a:xfrm>
          <a:ln w="57150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Revising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endParaRPr lang="it-IT" dirty="0"/>
          </a:p>
        </p:txBody>
      </p:sp>
      <p:sp useBgFill="1">
        <p:nvSpPr>
          <p:cNvPr id="4" name="Nastro perforato 3"/>
          <p:cNvSpPr/>
          <p:nvPr/>
        </p:nvSpPr>
        <p:spPr>
          <a:xfrm>
            <a:off x="1428728" y="1571612"/>
            <a:ext cx="7358114" cy="5072098"/>
          </a:xfrm>
          <a:prstGeom prst="flowChartPunchedTap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43042" y="2786058"/>
            <a:ext cx="692948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Revise for clarity:</a:t>
            </a:r>
          </a:p>
          <a:p>
            <a:endParaRPr lang="en-US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clear message is one that is immediately understood.</a:t>
            </a:r>
          </a:p>
          <a:p>
            <a:endParaRPr lang="en-US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Express rather than impress.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ttangolo arrotondato 3"/>
          <p:cNvSpPr/>
          <p:nvPr/>
        </p:nvSpPr>
        <p:spPr>
          <a:xfrm>
            <a:off x="2071670" y="2786058"/>
            <a:ext cx="585791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64" y="274638"/>
            <a:ext cx="4214842" cy="1143000"/>
          </a:xfrm>
          <a:ln w="5715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K.I.S.S.</a:t>
            </a:r>
            <a:endParaRPr lang="it-IT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71736" y="2500306"/>
            <a:ext cx="7000924" cy="2266952"/>
          </a:xfr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endParaRPr lang="it-IT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eep </a:t>
            </a:r>
            <a:r>
              <a:rPr lang="it-IT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it-IT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hort and </a:t>
            </a:r>
            <a:r>
              <a:rPr lang="it-IT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imple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t-IT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ttangolo arrotondato 6"/>
          <p:cNvSpPr/>
          <p:nvPr/>
        </p:nvSpPr>
        <p:spPr>
          <a:xfrm>
            <a:off x="1357290" y="5072074"/>
            <a:ext cx="7572428" cy="1643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6" name="Rettangolo arrotondato 5"/>
          <p:cNvSpPr/>
          <p:nvPr/>
        </p:nvSpPr>
        <p:spPr>
          <a:xfrm>
            <a:off x="1357290" y="1857364"/>
            <a:ext cx="7572428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extBox 3"/>
          <p:cNvSpPr txBox="1"/>
          <p:nvPr/>
        </p:nvSpPr>
        <p:spPr>
          <a:xfrm>
            <a:off x="1428728" y="1428736"/>
            <a:ext cx="75009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CA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Example of an unclear sentence:</a:t>
            </a:r>
          </a:p>
          <a:p>
            <a:endParaRPr lang="en-CA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CA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Employees have not been made sufficiently aware of the potential adverse consequence involved regarding these chemicals.</a:t>
            </a:r>
          </a:p>
          <a:p>
            <a:endParaRPr lang="en-CA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CA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CA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CA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Example of a clear sentence:</a:t>
            </a:r>
          </a:p>
          <a:p>
            <a:endParaRPr lang="en-CA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CA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Warn your employees about these chemicals.</a:t>
            </a:r>
          </a:p>
        </p:txBody>
      </p:sp>
      <p:sp useBgFill="1"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000364" y="274638"/>
            <a:ext cx="4214842" cy="1143000"/>
          </a:xfrm>
          <a:ln w="5715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K.I.S.S.</a:t>
            </a:r>
            <a:endParaRPr lang="it-IT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itaglia angolo diagonale rettangolo 5"/>
          <p:cNvSpPr/>
          <p:nvPr/>
        </p:nvSpPr>
        <p:spPr>
          <a:xfrm>
            <a:off x="1357290" y="2071678"/>
            <a:ext cx="7358114" cy="257176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4357718" cy="1143000"/>
          </a:xfrm>
          <a:ln w="5715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Kitchen Test</a:t>
            </a:r>
            <a:endParaRPr lang="it-IT" dirty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2285992"/>
            <a:ext cx="65722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Kitchen Test:</a:t>
            </a:r>
          </a:p>
          <a:p>
            <a:endParaRPr lang="en-CA" sz="3200" dirty="0" smtClean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CA" sz="32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a sentence doesn’t sound natural </a:t>
            </a:r>
          </a:p>
          <a:p>
            <a:r>
              <a:rPr lang="en-CA" sz="32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your kitchen, it needs revision.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Pergamena 1 4"/>
          <p:cNvSpPr/>
          <p:nvPr/>
        </p:nvSpPr>
        <p:spPr>
          <a:xfrm>
            <a:off x="1000100" y="1857364"/>
            <a:ext cx="8143900" cy="4286280"/>
          </a:xfrm>
          <a:prstGeom prst="verticalScroll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00430" y="274638"/>
            <a:ext cx="3143272" cy="1011222"/>
          </a:xfrm>
          <a:ln w="57150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Other Revising Tips</a:t>
            </a:r>
            <a:endParaRPr lang="it-IT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14480" y="2500306"/>
            <a:ext cx="6858048" cy="450059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Eliminate fillers</a:t>
            </a:r>
          </a:p>
          <a:p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 lead-ins</a:t>
            </a:r>
          </a:p>
          <a:p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Redundancies</a:t>
            </a:r>
          </a:p>
          <a:p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Compound Prepositions </a:t>
            </a:r>
          </a:p>
          <a:p>
            <a:r>
              <a:rPr lang="it-IT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Empty Words</a:t>
            </a:r>
          </a:p>
          <a:p>
            <a:pPr>
              <a:buNone/>
            </a:pPr>
            <a:endParaRPr lang="it-IT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357290" y="4714884"/>
            <a:ext cx="7143800" cy="21431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ACA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8" name="Ritaglia angolo stesso lato rettangolo 7"/>
          <p:cNvSpPr/>
          <p:nvPr/>
        </p:nvSpPr>
        <p:spPr>
          <a:xfrm>
            <a:off x="1285852" y="2143116"/>
            <a:ext cx="7143800" cy="214314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angle 3"/>
          <p:cNvSpPr/>
          <p:nvPr/>
        </p:nvSpPr>
        <p:spPr>
          <a:xfrm>
            <a:off x="1357290" y="2285992"/>
            <a:ext cx="678661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wordy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noun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phrases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into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active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verbs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   </a:t>
            </a:r>
          </a:p>
          <a:p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</a:p>
          <a:p>
            <a:pPr lvl="2"/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-give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consideration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---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&gt;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consider</a:t>
            </a:r>
            <a:endParaRPr lang="it-IT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it-IT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it-IT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Avoid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overused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business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expressions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such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- Enclosed please find.</a:t>
            </a:r>
          </a:p>
          <a:p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	- Please do not hesitate to.</a:t>
            </a:r>
          </a:p>
          <a:p>
            <a:endParaRPr lang="it-IT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 useBgFill="1"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500430" y="274638"/>
            <a:ext cx="3143272" cy="1011222"/>
          </a:xfrm>
          <a:ln w="57150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Other Revising Tips</a:t>
            </a:r>
            <a:endParaRPr lang="it-IT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Personalizzato 9">
      <a:dk1>
        <a:sysClr val="windowText" lastClr="000000"/>
      </a:dk1>
      <a:lt1>
        <a:srgbClr val="595959"/>
      </a:lt1>
      <a:dk2>
        <a:srgbClr val="F8EDC5"/>
      </a:dk2>
      <a:lt2>
        <a:srgbClr val="E7DEC9"/>
      </a:lt2>
      <a:accent1>
        <a:srgbClr val="EACA53"/>
      </a:accent1>
      <a:accent2>
        <a:srgbClr val="F8EDC5"/>
      </a:accent2>
      <a:accent3>
        <a:srgbClr val="C32D2E"/>
      </a:accent3>
      <a:accent4>
        <a:srgbClr val="84AA33"/>
      </a:accent4>
      <a:accent5>
        <a:srgbClr val="F8EDC5"/>
      </a:accent5>
      <a:accent6>
        <a:srgbClr val="475A8D"/>
      </a:accent6>
      <a:hlink>
        <a:srgbClr val="8DC765"/>
      </a:hlink>
      <a:folHlink>
        <a:srgbClr val="AA8A14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1777</TotalTime>
  <Words>372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Solstizio</vt:lpstr>
      <vt:lpstr>Slide 1</vt:lpstr>
      <vt:lpstr>Revising, Proofreading, Evaluating</vt:lpstr>
      <vt:lpstr>Revising </vt:lpstr>
      <vt:lpstr>Revising</vt:lpstr>
      <vt:lpstr>K.I.S.S.</vt:lpstr>
      <vt:lpstr>K.I.S.S.</vt:lpstr>
      <vt:lpstr>The Kitchen Test</vt:lpstr>
      <vt:lpstr>Other Revising Tips</vt:lpstr>
      <vt:lpstr>Other Revising Tips</vt:lpstr>
      <vt:lpstr>Other Revising Tips</vt:lpstr>
      <vt:lpstr>Proofreading </vt:lpstr>
      <vt:lpstr>Proofreading</vt:lpstr>
      <vt:lpstr>Evaluating</vt:lpstr>
      <vt:lpstr>Evaluating</vt:lpstr>
      <vt:lpstr>Feedback</vt:lpstr>
      <vt:lpstr>Bibliography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Francesco</dc:creator>
  <cp:lastModifiedBy>Vani</cp:lastModifiedBy>
  <cp:revision>65</cp:revision>
  <dcterms:created xsi:type="dcterms:W3CDTF">2010-03-03T22:44:52Z</dcterms:created>
  <dcterms:modified xsi:type="dcterms:W3CDTF">2010-03-31T21:10:49Z</dcterms:modified>
</cp:coreProperties>
</file>